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72" r:id="rId4"/>
  </p:sldMasterIdLst>
  <p:notesMasterIdLst>
    <p:notesMasterId r:id="rId23"/>
  </p:notesMasterIdLst>
  <p:handoutMasterIdLst>
    <p:handoutMasterId r:id="rId24"/>
  </p:handoutMasterIdLst>
  <p:sldIdLst>
    <p:sldId id="256" r:id="rId5"/>
    <p:sldId id="280" r:id="rId6"/>
    <p:sldId id="279" r:id="rId7"/>
    <p:sldId id="278" r:id="rId8"/>
    <p:sldId id="264" r:id="rId9"/>
    <p:sldId id="262" r:id="rId10"/>
    <p:sldId id="266" r:id="rId11"/>
    <p:sldId id="267" r:id="rId12"/>
    <p:sldId id="270" r:id="rId13"/>
    <p:sldId id="272" r:id="rId14"/>
    <p:sldId id="273" r:id="rId15"/>
    <p:sldId id="276" r:id="rId16"/>
    <p:sldId id="268" r:id="rId17"/>
    <p:sldId id="274" r:id="rId18"/>
    <p:sldId id="275" r:id="rId19"/>
    <p:sldId id="277" r:id="rId20"/>
    <p:sldId id="263" r:id="rId21"/>
    <p:sldId id="26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89" d="100"/>
          <a:sy n="89" d="100"/>
        </p:scale>
        <p:origin x="451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44646B-21C0-410B-BA17-64C59EB292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89392C-F5C5-4C38-94CE-455C7F402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9A4FD-FAFB-4CDA-9DC5-D20CA18269A9}" type="datetimeFigureOut">
              <a:rPr lang="en-US" smtClean="0"/>
              <a:t>12/26/2020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2F3D2C-86D2-4CEA-B1B8-750885E16D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6D5F72-69F2-4B4B-A943-B04C4B1E36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BEBA49-8001-49C3-9348-7448336215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906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91E35E-F34C-4F0E-B8A1-D9F5F49CB3AD}" type="datetimeFigureOut">
              <a:rPr lang="en-US" smtClean="0"/>
              <a:t>12/26/2020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3F15BC-4AA1-41C4-8C26-91A7E3BB93D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467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052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3F15BC-4AA1-41C4-8C26-91A7E3BB93D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064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atlabhelper.com/blog/matlab/classification-learner-app-in-matlab/" TargetMode="External"/><Relationship Id="rId2" Type="http://schemas.openxmlformats.org/officeDocument/2006/relationships/hyperlink" Target="https://www.mathworks.com/help/stats/classificationlearner-app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aggle.com/anniepyim/essential-classification-algorithms-explained" TargetMode="External"/><Relationship Id="rId4" Type="http://schemas.openxmlformats.org/officeDocument/2006/relationships/hyperlink" Target="https://www.youtube.com/watch?v=3YGtxY67bq0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2709" y="4642965"/>
            <a:ext cx="10993546" cy="1035620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Classify Data Using the </a:t>
            </a:r>
            <a:br>
              <a:rPr lang="en-US" sz="3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											Classification Learner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870784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Presenting by </a:t>
            </a:r>
            <a:r>
              <a:rPr lang="en-US" dirty="0" err="1">
                <a:solidFill>
                  <a:srgbClr val="7CEBFF"/>
                </a:solidFill>
              </a:rPr>
              <a:t>pouya</a:t>
            </a:r>
            <a:r>
              <a:rPr lang="en-US" dirty="0">
                <a:solidFill>
                  <a:srgbClr val="7CEBFF"/>
                </a:solidFill>
              </a:rPr>
              <a:t> </a:t>
            </a:r>
            <a:r>
              <a:rPr lang="en-US" dirty="0" err="1">
                <a:solidFill>
                  <a:srgbClr val="7CEBFF"/>
                </a:solidFill>
              </a:rPr>
              <a:t>mehrbabak</a:t>
            </a:r>
            <a:endParaRPr lang="en-US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E4A01-EDC3-4DE6-916E-E1EB7E170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Predictors and responses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2E60806-8931-4B9B-BF76-12C0531668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1234" y="1919355"/>
            <a:ext cx="8543482" cy="4805709"/>
          </a:xfrm>
        </p:spPr>
      </p:pic>
    </p:spTree>
    <p:extLst>
      <p:ext uri="{BB962C8B-B14F-4D97-AF65-F5344CB8AC3E}">
        <p14:creationId xmlns:p14="http://schemas.microsoft.com/office/powerpoint/2010/main" val="1048184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C544A-FC1E-496C-A9A6-131E95AF7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Predictors and responses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ABF97-119E-48F0-B722-3B911CEF66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2228003"/>
            <a:ext cx="6734007" cy="3633047"/>
          </a:xfrm>
        </p:spPr>
        <p:txBody>
          <a:bodyPr/>
          <a:lstStyle/>
          <a:p>
            <a:r>
              <a:rPr lang="en-US" b="0" i="0" dirty="0">
                <a:solidFill>
                  <a:srgbClr val="404040"/>
                </a:solidFill>
                <a:effectLst/>
                <a:latin typeface="Muli"/>
              </a:rPr>
              <a:t> </a:t>
            </a:r>
            <a:r>
              <a:rPr lang="en-US" b="1" i="0" dirty="0">
                <a:solidFill>
                  <a:srgbClr val="404040"/>
                </a:solidFill>
                <a:effectLst/>
                <a:latin typeface="Muli"/>
              </a:rPr>
              <a:t>Predictors</a:t>
            </a:r>
            <a:r>
              <a:rPr lang="en-US" b="0" i="0" dirty="0">
                <a:solidFill>
                  <a:srgbClr val="404040"/>
                </a:solidFill>
                <a:effectLst/>
                <a:latin typeface="Muli"/>
              </a:rPr>
              <a:t> are the features that we use to classify them into the respective classes.</a:t>
            </a:r>
          </a:p>
          <a:p>
            <a:r>
              <a:rPr lang="en-US" b="0" i="0" dirty="0">
                <a:solidFill>
                  <a:srgbClr val="404040"/>
                </a:solidFill>
                <a:effectLst/>
                <a:latin typeface="Muli"/>
              </a:rPr>
              <a:t>The </a:t>
            </a:r>
            <a:r>
              <a:rPr lang="en-US" b="1" i="0" dirty="0">
                <a:solidFill>
                  <a:srgbClr val="404040"/>
                </a:solidFill>
                <a:effectLst/>
                <a:latin typeface="Muli"/>
              </a:rPr>
              <a:t>response </a:t>
            </a:r>
            <a:r>
              <a:rPr lang="en-US" b="0" i="0" dirty="0">
                <a:solidFill>
                  <a:srgbClr val="404040"/>
                </a:solidFill>
                <a:effectLst/>
                <a:latin typeface="Muli"/>
              </a:rPr>
              <a:t>indicated here is the parameter into which we will classify the data.</a:t>
            </a:r>
          </a:p>
          <a:p>
            <a:endParaRPr lang="fa-IR" b="0" i="0" dirty="0">
              <a:solidFill>
                <a:srgbClr val="404040"/>
              </a:solidFill>
              <a:effectLst/>
              <a:latin typeface="Muli"/>
            </a:endParaRPr>
          </a:p>
          <a:p>
            <a:endParaRPr lang="fa-IR" b="0" i="0" dirty="0">
              <a:solidFill>
                <a:srgbClr val="404040"/>
              </a:solidFill>
              <a:effectLst/>
              <a:latin typeface="Muli"/>
            </a:endParaRPr>
          </a:p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366E73-6B51-4F8E-9880-7B5A058E698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650480" y="2013903"/>
            <a:ext cx="3702367" cy="4551407"/>
          </a:xfrm>
        </p:spPr>
      </p:pic>
    </p:spTree>
    <p:extLst>
      <p:ext uri="{BB962C8B-B14F-4D97-AF65-F5344CB8AC3E}">
        <p14:creationId xmlns:p14="http://schemas.microsoft.com/office/powerpoint/2010/main" val="3198589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77E1D-B2A0-46CB-A892-E3ED683FC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B6EBD3-23D6-4499-9C5A-AD5E132F355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420753" y="2069766"/>
            <a:ext cx="2190056" cy="4043966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290A01-B77C-4405-AF74-1B21CCA63D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1" y="2103508"/>
            <a:ext cx="8691598" cy="4010223"/>
          </a:xfrm>
        </p:spPr>
        <p:txBody>
          <a:bodyPr>
            <a:normAutofit/>
          </a:bodyPr>
          <a:lstStyle/>
          <a:p>
            <a:r>
              <a:rPr lang="en-US" b="1" i="0" dirty="0">
                <a:solidFill>
                  <a:srgbClr val="404040"/>
                </a:solidFill>
                <a:effectLst/>
                <a:latin typeface="Muli"/>
              </a:rPr>
              <a:t>Validation:</a:t>
            </a:r>
            <a:r>
              <a:rPr lang="en-US" b="0" i="0" dirty="0">
                <a:solidFill>
                  <a:srgbClr val="404040"/>
                </a:solidFill>
                <a:effectLst/>
                <a:latin typeface="Muli"/>
              </a:rPr>
              <a:t> the training data is divided into training and validation parts. </a:t>
            </a:r>
          </a:p>
          <a:p>
            <a:pPr lvl="1"/>
            <a:r>
              <a:rPr lang="en-US" b="0" i="0" dirty="0">
                <a:solidFill>
                  <a:srgbClr val="404040"/>
                </a:solidFill>
                <a:effectLst/>
                <a:latin typeface="Muli"/>
              </a:rPr>
              <a:t>The validation part is used to check the trained model before testing to see that the model doesn’t get overfitted. </a:t>
            </a:r>
          </a:p>
          <a:p>
            <a:pPr lvl="1"/>
            <a:r>
              <a:rPr lang="en-US" b="1" i="0" dirty="0">
                <a:solidFill>
                  <a:srgbClr val="404040"/>
                </a:solidFill>
                <a:effectLst/>
                <a:latin typeface="Muli"/>
              </a:rPr>
              <a:t>Cross-Validation</a:t>
            </a:r>
          </a:p>
          <a:p>
            <a:pPr lvl="2"/>
            <a:r>
              <a:rPr lang="en-US" b="0" i="0" dirty="0">
                <a:solidFill>
                  <a:srgbClr val="404040"/>
                </a:solidFill>
                <a:effectLst/>
                <a:latin typeface="Muli"/>
              </a:rPr>
              <a:t>In this, the number of folds is the number of parts the training data will randomly divide. One part of it will be used for validation and the remaining for training.</a:t>
            </a:r>
            <a:endParaRPr lang="en-US" dirty="0">
              <a:solidFill>
                <a:srgbClr val="404040"/>
              </a:solidFill>
              <a:latin typeface="Muli"/>
            </a:endParaRPr>
          </a:p>
          <a:p>
            <a:pPr lvl="1"/>
            <a:r>
              <a:rPr lang="en-US" b="1" i="0" dirty="0">
                <a:solidFill>
                  <a:srgbClr val="404040"/>
                </a:solidFill>
                <a:effectLst/>
                <a:latin typeface="Muli"/>
              </a:rPr>
              <a:t>Holdout Validation</a:t>
            </a:r>
          </a:p>
          <a:p>
            <a:pPr lvl="2"/>
            <a:r>
              <a:rPr lang="en-US" b="0" i="0" dirty="0">
                <a:solidFill>
                  <a:srgbClr val="404040"/>
                </a:solidFill>
                <a:effectLst/>
                <a:latin typeface="Muli"/>
              </a:rPr>
              <a:t> We can select the percentage of data held out as a testing dataset and the remaining for training. This is usually recommended for large datasets.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037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2E04B-348B-492A-A7CD-0252D3E31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Classification Learner App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27E2E2-391F-428B-9383-41BD62FEB4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8982" y="1897889"/>
            <a:ext cx="8318083" cy="4678922"/>
          </a:xfrm>
        </p:spPr>
      </p:pic>
    </p:spTree>
    <p:extLst>
      <p:ext uri="{BB962C8B-B14F-4D97-AF65-F5344CB8AC3E}">
        <p14:creationId xmlns:p14="http://schemas.microsoft.com/office/powerpoint/2010/main" val="2232015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78755-70FF-4495-9DDA-C0FD39FFB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136E90-9742-4635-9751-5927AE2861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6165" y="1960529"/>
            <a:ext cx="8351728" cy="4697848"/>
          </a:xfrm>
        </p:spPr>
      </p:pic>
    </p:spTree>
    <p:extLst>
      <p:ext uri="{BB962C8B-B14F-4D97-AF65-F5344CB8AC3E}">
        <p14:creationId xmlns:p14="http://schemas.microsoft.com/office/powerpoint/2010/main" val="545118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FC92A-A8FB-4FD7-AA8C-ADC53538E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coordinates plot of validation set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F56FC5C-74A8-4886-B2B4-87FD713598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9904" y="2073500"/>
            <a:ext cx="8097467" cy="4554826"/>
          </a:xfrm>
        </p:spPr>
      </p:pic>
    </p:spTree>
    <p:extLst>
      <p:ext uri="{BB962C8B-B14F-4D97-AF65-F5344CB8AC3E}">
        <p14:creationId xmlns:p14="http://schemas.microsoft.com/office/powerpoint/2010/main" val="3763181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67616-0893-47FF-B282-EF1F105DB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 model and generate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EC860F-D4B2-4C48-A7FA-88AA34530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96961" y="1915453"/>
            <a:ext cx="8676087" cy="4880299"/>
          </a:xfrm>
        </p:spPr>
      </p:pic>
    </p:spTree>
    <p:extLst>
      <p:ext uri="{BB962C8B-B14F-4D97-AF65-F5344CB8AC3E}">
        <p14:creationId xmlns:p14="http://schemas.microsoft.com/office/powerpoint/2010/main" val="3003235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and </a:t>
            </a:r>
            <a:r>
              <a:rPr lang="en-US" dirty="0" err="1"/>
              <a:t>linkes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:</a:t>
            </a:r>
            <a:endParaRPr lang="fa-IR" dirty="0"/>
          </a:p>
          <a:p>
            <a:pPr lvl="1"/>
            <a:r>
              <a:rPr lang="en-US" dirty="0"/>
              <a:t> </a:t>
            </a:r>
            <a:r>
              <a:rPr lang="en-US" dirty="0">
                <a:hlinkClick r:id="rId2"/>
              </a:rPr>
              <a:t>https://www.mathworks.com/help/stats/classificationlearner-app.html</a:t>
            </a:r>
            <a:endParaRPr lang="fa-IR" dirty="0"/>
          </a:p>
          <a:p>
            <a:pPr lvl="1"/>
            <a:r>
              <a:rPr lang="en-US" dirty="0">
                <a:hlinkClick r:id="rId3"/>
              </a:rPr>
              <a:t>https://matlabhelper.com/blog/matlab/classification-learner-app-in-matlab/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https://www.youtube.com/watch?v=3YGtxY67bq0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https://www.kaggle.com/anniepyim/essential-classification-algorithms-explained</a:t>
            </a:r>
            <a:endParaRPr lang="en-US" dirty="0"/>
          </a:p>
          <a:p>
            <a:pPr marL="324000" lvl="1" indent="0">
              <a:buNone/>
            </a:pP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4452724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bg2"/>
                </a:solidFill>
              </a:rPr>
              <a:t>Pouya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err="1">
                <a:solidFill>
                  <a:schemeClr val="bg2"/>
                </a:solidFill>
              </a:rPr>
              <a:t>mehrbabak</a:t>
            </a:r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E28FF-174A-43AF-9429-4AB6EDFE7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r" rtl="1"/>
            <a:r>
              <a:rPr lang="fa-IR" dirty="0"/>
              <a:t>نام و نام خانوادگی : پویا مهربابک</a:t>
            </a:r>
          </a:p>
          <a:p>
            <a:pPr algn="r" rtl="1"/>
            <a:r>
              <a:rPr lang="fa-IR" dirty="0"/>
              <a:t>شماره دانشجویی : 940411366</a:t>
            </a:r>
          </a:p>
          <a:p>
            <a:pPr algn="r" rtl="1"/>
            <a:r>
              <a:rPr lang="fa-IR" dirty="0"/>
              <a:t>موضوع : </a:t>
            </a:r>
            <a:r>
              <a:rPr lang="en-US" dirty="0"/>
              <a:t>Classify Data Using the Classification Learner App</a:t>
            </a:r>
          </a:p>
          <a:p>
            <a:pPr algn="r" rtl="1"/>
            <a:r>
              <a:rPr lang="fa-IR" dirty="0"/>
              <a:t>استاد نجم آبادی</a:t>
            </a:r>
          </a:p>
          <a:p>
            <a:pPr algn="r" rtl="1"/>
            <a:r>
              <a:rPr lang="fa-IR"/>
              <a:t>کلاس شنبه ساعت 7:30</a:t>
            </a: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4085527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7329A-0BD5-464B-8B30-F96247AE2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data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D43D30D-009B-4EBD-8473-02358C7200F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3" y="2146881"/>
            <a:ext cx="7526803" cy="450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9811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C79D2-EF68-4ACE-8312-2C074354D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types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FA06BF01-DD7F-4E0F-9623-40DE9C6A27D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506" y="1863895"/>
            <a:ext cx="10996914" cy="4796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6682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classification  In Machine Learning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i="0" dirty="0">
                <a:solidFill>
                  <a:srgbClr val="4A4A4A"/>
                </a:solidFill>
                <a:effectLst/>
                <a:latin typeface="Open Sans"/>
              </a:rPr>
              <a:t>Classification</a:t>
            </a:r>
          </a:p>
          <a:p>
            <a:pPr marL="0" indent="0" algn="l">
              <a:buNone/>
            </a:pPr>
            <a:endParaRPr lang="en-US" b="1" i="0" dirty="0">
              <a:solidFill>
                <a:srgbClr val="4A4A4A"/>
              </a:solidFill>
              <a:effectLst/>
              <a:latin typeface="Open Sans"/>
            </a:endParaRPr>
          </a:p>
          <a:p>
            <a:pPr algn="l"/>
            <a:r>
              <a:rPr lang="en-US" b="0" i="0" dirty="0">
                <a:solidFill>
                  <a:srgbClr val="4A4A4A"/>
                </a:solidFill>
                <a:effectLst/>
                <a:latin typeface="Open Sans"/>
              </a:rPr>
              <a:t> is a process of categorizing a given set of data into classes</a:t>
            </a:r>
          </a:p>
          <a:p>
            <a:pPr algn="l"/>
            <a:r>
              <a:rPr lang="en-US" b="0" i="0" dirty="0">
                <a:solidFill>
                  <a:srgbClr val="4A4A4A"/>
                </a:solidFill>
                <a:effectLst/>
                <a:latin typeface="Open Sans"/>
              </a:rPr>
              <a:t> It can be performed on both structured or unstructured data. </a:t>
            </a:r>
          </a:p>
          <a:p>
            <a:pPr algn="l"/>
            <a:r>
              <a:rPr lang="en-US" b="0" i="0" dirty="0">
                <a:solidFill>
                  <a:srgbClr val="4A4A4A"/>
                </a:solidFill>
                <a:effectLst/>
                <a:latin typeface="Open Sans"/>
              </a:rPr>
              <a:t>The process starts with predicting the class of given data points. </a:t>
            </a:r>
          </a:p>
          <a:p>
            <a:pPr algn="l"/>
            <a:r>
              <a:rPr lang="en-US" b="0" i="0" dirty="0">
                <a:solidFill>
                  <a:srgbClr val="4A4A4A"/>
                </a:solidFill>
                <a:effectLst/>
                <a:latin typeface="Open Sans"/>
              </a:rPr>
              <a:t>The classes are often referred to as target, label or categories.</a:t>
            </a:r>
            <a:endParaRPr lang="en-US" b="0" i="0" dirty="0">
              <a:solidFill>
                <a:srgbClr val="1A1A1A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ACF5714-7634-4EB5-AB9B-D814A321648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8419" y="2841580"/>
            <a:ext cx="5422900" cy="301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92290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work flow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A88AC07-52FD-40A1-8A02-5ED1FA6A4F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48" t="9677" r="1734" b="10960"/>
          <a:stretch/>
        </p:blipFill>
        <p:spPr>
          <a:xfrm>
            <a:off x="899916" y="2072504"/>
            <a:ext cx="9544850" cy="4233851"/>
          </a:xfrm>
        </p:spPr>
      </p:pic>
    </p:spTree>
    <p:extLst>
      <p:ext uri="{BB962C8B-B14F-4D97-AF65-F5344CB8AC3E}">
        <p14:creationId xmlns:p14="http://schemas.microsoft.com/office/powerpoint/2010/main" val="218692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3AFC04-1721-44F4-8956-0E8E3C689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894" y="1038896"/>
            <a:ext cx="11029616" cy="679094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Classification Learner App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B2BED-21B2-40BF-97BA-F0CDD97DFB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81025" y="2202689"/>
            <a:ext cx="11029950" cy="3678238"/>
          </a:xfrm>
        </p:spPr>
        <p:txBody>
          <a:bodyPr/>
          <a:lstStyle/>
          <a:p>
            <a:r>
              <a:rPr lang="en-US" b="0" i="0" dirty="0">
                <a:solidFill>
                  <a:srgbClr val="1A1A1A"/>
                </a:solidFill>
                <a:effectLst/>
                <a:latin typeface="Arial" panose="020B0604020202020204" pitchFamily="34" charset="0"/>
              </a:rPr>
              <a:t>Classification Learner is a new app in the statistics and machine learning tool box that lets you train models to classify data using supervised machine learning.</a:t>
            </a:r>
          </a:p>
          <a:p>
            <a:r>
              <a:rPr lang="en-US" b="0" i="0" dirty="0">
                <a:solidFill>
                  <a:srgbClr val="1A1A1A"/>
                </a:solidFill>
                <a:effectLst/>
                <a:latin typeface="Arial" panose="020B0604020202020204" pitchFamily="34" charset="0"/>
              </a:rPr>
              <a:t> Classification Learner lets you perform common machine learning tasks, such as: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Arial" panose="020B0604020202020204" pitchFamily="34" charset="0"/>
              </a:rPr>
              <a:t> importing data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Arial" panose="020B0604020202020204" pitchFamily="34" charset="0"/>
              </a:rPr>
              <a:t>specifying validation schemes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Arial" panose="020B0604020202020204" pitchFamily="34" charset="0"/>
              </a:rPr>
              <a:t> interactively exploring your data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Arial" panose="020B0604020202020204" pitchFamily="34" charset="0"/>
              </a:rPr>
              <a:t> selecting features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Arial" panose="020B0604020202020204" pitchFamily="34" charset="0"/>
              </a:rPr>
              <a:t>training models</a:t>
            </a:r>
          </a:p>
          <a:p>
            <a:pPr lvl="1"/>
            <a:r>
              <a:rPr lang="en-US" b="0" i="0" dirty="0">
                <a:solidFill>
                  <a:srgbClr val="1A1A1A"/>
                </a:solidFill>
                <a:effectLst/>
                <a:latin typeface="Arial" panose="020B0604020202020204" pitchFamily="34" charset="0"/>
              </a:rPr>
              <a:t>assessing model performance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A13AE4-8BDE-465C-8BA1-83C2B8171D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339" y="3570304"/>
            <a:ext cx="4685473" cy="3021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1298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5C475-2BCE-4D8A-93B3-4AA033177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/>
                </a:solidFill>
              </a:rPr>
              <a:t>Classification Learner App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B215540-CB52-4A95-B7EE-4893BFA38B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9583" y="1943894"/>
            <a:ext cx="8452834" cy="4754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187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5C4C6-81F7-4D88-B6EE-F41E7DEA8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Selecting and importing data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566164C-EAFA-478C-977C-706D6DFEA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8271" y="1993800"/>
            <a:ext cx="8315458" cy="4677446"/>
          </a:xfrm>
        </p:spPr>
      </p:pic>
    </p:spTree>
    <p:extLst>
      <p:ext uri="{BB962C8B-B14F-4D97-AF65-F5344CB8AC3E}">
        <p14:creationId xmlns:p14="http://schemas.microsoft.com/office/powerpoint/2010/main" val="18476682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In Progress</Statu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F5C8BF1-B0E4-49A1-808F-40F2AD30E74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3852F5D-AAE7-473B-9767-8875B60BC6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3FC8A1C-A436-42C0-AC33-FAFFFAF219B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0</TotalTime>
  <Words>402</Words>
  <Application>Microsoft Office PowerPoint</Application>
  <PresentationFormat>Widescreen</PresentationFormat>
  <Paragraphs>54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Gill Sans MT</vt:lpstr>
      <vt:lpstr>Muli</vt:lpstr>
      <vt:lpstr>Open Sans</vt:lpstr>
      <vt:lpstr>Wingdings 2</vt:lpstr>
      <vt:lpstr>Dividend</vt:lpstr>
      <vt:lpstr>Classify Data Using the             Classification Learner App</vt:lpstr>
      <vt:lpstr>PowerPoint Presentation</vt:lpstr>
      <vt:lpstr>Training data</vt:lpstr>
      <vt:lpstr>Machine learning types</vt:lpstr>
      <vt:lpstr>What is classification  In Machine Learning ?</vt:lpstr>
      <vt:lpstr>The work flow</vt:lpstr>
      <vt:lpstr>Classification Learner App</vt:lpstr>
      <vt:lpstr>Classification Learner App</vt:lpstr>
      <vt:lpstr>Selecting and importing data</vt:lpstr>
      <vt:lpstr>Predictors and responses</vt:lpstr>
      <vt:lpstr>Predictors and responses</vt:lpstr>
      <vt:lpstr>VALIDATION</vt:lpstr>
      <vt:lpstr>Classification Learner App</vt:lpstr>
      <vt:lpstr>Confusion matrix</vt:lpstr>
      <vt:lpstr>Parallel coordinates plot of validation set</vt:lpstr>
      <vt:lpstr>Export model and generate code</vt:lpstr>
      <vt:lpstr>Sources and linkes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2020-12-23T08:16:48Z</dcterms:created>
  <dcterms:modified xsi:type="dcterms:W3CDTF">2020-12-26T06:06:32Z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